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embeddedFontLst>
    <p:embeddedFont>
      <p:font typeface="Montserrat Light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1" roundtripDataSignature="AMtx7mg2ybw9c7yvYOh7Ot3qYBEA3zP2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1EB60AA-4D3A-4BFE-A8B7-2FFA1FB47692}">
  <a:tblStyle styleId="{61EB60AA-4D3A-4BFE-A8B7-2FFA1FB4769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band1H>
    <a:band2H>
      <a:tcTxStyle b="off" i="off"/>
    </a:band2H>
    <a:band1V>
      <a:tcTxStyle b="off" i="off"/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1V>
    <a:band2V>
      <a:tcTxStyle b="off" i="off"/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2"/>
          </a:solidFill>
        </a:fill>
      </a:tcStyle>
    </a:firstRow>
    <a:neCell>
      <a:tcTxStyle b="off" i="off"/>
    </a:neCell>
    <a:nwCell>
      <a:tcTxStyle b="off" i="off"/>
    </a:nwCell>
  </a:tblStyle>
  <a:tblStyle styleId="{1D196C41-B1A9-4809-BF54-AE634DBB2ACE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BE7EA"/>
          </a:solidFill>
        </a:fill>
      </a:tcStyle>
    </a:wholeTbl>
    <a:band1H>
      <a:tcTxStyle/>
      <a:tcStyle>
        <a:fill>
          <a:solidFill>
            <a:srgbClr val="F6CBD2"/>
          </a:solidFill>
        </a:fill>
      </a:tcStyle>
    </a:band1H>
    <a:band2H>
      <a:tcTxStyle/>
    </a:band2H>
    <a:band1V>
      <a:tcTxStyle/>
      <a:tcStyle>
        <a:fill>
          <a:solidFill>
            <a:srgbClr val="F6CBD2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2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2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MontserratLight-bold.fntdata"/><Relationship Id="rId27" Type="http://schemas.openxmlformats.org/officeDocument/2006/relationships/font" Target="fonts/Montserrat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customschemas.google.com/relationships/presentationmetadata" Target="metadata"/><Relationship Id="rId30" Type="http://schemas.openxmlformats.org/officeDocument/2006/relationships/font" Target="fonts/MontserratLight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0" name="Google Shape;230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8" name="Google Shape;238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3a718c29c4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g33a718c29c4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g33a718c29c4_0_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19707a4b8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" name="Google Shape;45;g319707a4b86_0_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g319707a4b86_0_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19707a4b86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g319707a4b86_0_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" name="Google Shape;54;g319707a4b86_0_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9707a4b86_0_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319707a4b86_0_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g319707a4b86_0_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98985b83c_2_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3198985b83c_2_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g3198985b83c_2_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Custom Layout">
  <p:cSld name="31_Custom Layou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4"/>
          <p:cNvSpPr/>
          <p:nvPr>
            <p:ph idx="2" type="pic"/>
          </p:nvPr>
        </p:nvSpPr>
        <p:spPr>
          <a:xfrm>
            <a:off x="3415887" y="1055732"/>
            <a:ext cx="5360225" cy="353012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Custom Layout">
  <p:cSld name="19_Custom Layou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/>
          <p:nvPr>
            <p:ph idx="2" type="pic"/>
          </p:nvPr>
        </p:nvSpPr>
        <p:spPr>
          <a:xfrm>
            <a:off x="914400" y="2955074"/>
            <a:ext cx="2057400" cy="39029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" name="Google Shape;15;p5"/>
          <p:cNvSpPr/>
          <p:nvPr>
            <p:ph idx="3" type="pic"/>
          </p:nvPr>
        </p:nvSpPr>
        <p:spPr>
          <a:xfrm>
            <a:off x="2971800" y="2230244"/>
            <a:ext cx="2095500" cy="462775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" name="Google Shape;16;p5"/>
          <p:cNvSpPr/>
          <p:nvPr>
            <p:ph idx="4" type="pic"/>
          </p:nvPr>
        </p:nvSpPr>
        <p:spPr>
          <a:xfrm>
            <a:off x="5067300" y="2620537"/>
            <a:ext cx="2057400" cy="423746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Custom Layout">
  <p:cSld name="7_Custom Layou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/>
          <p:nvPr>
            <p:ph idx="2" type="pic"/>
          </p:nvPr>
        </p:nvSpPr>
        <p:spPr>
          <a:xfrm>
            <a:off x="5067300" y="483576"/>
            <a:ext cx="6210300" cy="40092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" name="Google Shape;20;p7"/>
          <p:cNvSpPr/>
          <p:nvPr>
            <p:ph idx="3" type="pic"/>
          </p:nvPr>
        </p:nvSpPr>
        <p:spPr>
          <a:xfrm>
            <a:off x="2971800" y="3683976"/>
            <a:ext cx="4152900" cy="27344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Custom Layout">
  <p:cSld name="12_Custom Layou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/>
          <p:nvPr>
            <p:ph idx="2" type="pic"/>
          </p:nvPr>
        </p:nvSpPr>
        <p:spPr>
          <a:xfrm>
            <a:off x="0" y="0"/>
            <a:ext cx="29718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Custom Layout">
  <p:cSld name="13_Custom Layou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/>
          <p:nvPr>
            <p:ph idx="2" type="pic"/>
          </p:nvPr>
        </p:nvSpPr>
        <p:spPr>
          <a:xfrm>
            <a:off x="7124700" y="796842"/>
            <a:ext cx="4152900" cy="303855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5" name="Google Shape;25;p9"/>
          <p:cNvSpPr/>
          <p:nvPr>
            <p:ph idx="3" type="pic"/>
          </p:nvPr>
        </p:nvSpPr>
        <p:spPr>
          <a:xfrm>
            <a:off x="914400" y="796842"/>
            <a:ext cx="4152900" cy="303855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576">
          <p15:clr>
            <a:srgbClr val="F26B43"/>
          </p15:clr>
        </p15:guide>
        <p15:guide id="3" pos="1872">
          <p15:clr>
            <a:srgbClr val="F26B43"/>
          </p15:clr>
        </p15:guide>
        <p15:guide id="4" pos="3192">
          <p15:clr>
            <a:srgbClr val="F26B43"/>
          </p15:clr>
        </p15:guide>
        <p15:guide id="5" pos="4488">
          <p15:clr>
            <a:srgbClr val="F26B43"/>
          </p15:clr>
        </p15:guide>
        <p15:guide id="6" pos="5808">
          <p15:clr>
            <a:srgbClr val="F26B43"/>
          </p15:clr>
        </p15:guide>
        <p15:guide id="7" pos="71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hyperlink" Target="mailto:nele.delrue@athena-terbruyninge.be" TargetMode="External"/><Relationship Id="rId5" Type="http://schemas.openxmlformats.org/officeDocument/2006/relationships/hyperlink" Target="mailto:nele.delrue@athena-terbruyninge.be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Relationship Id="rId4" Type="http://schemas.openxmlformats.org/officeDocument/2006/relationships/hyperlink" Target="mailto:katrien.pauwels@athena-terbruyninge.be" TargetMode="External"/><Relationship Id="rId5" Type="http://schemas.openxmlformats.org/officeDocument/2006/relationships/hyperlink" Target="mailto:nele.delrue@athena-terbruyninge.be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437F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"/>
          <p:cNvSpPr txBox="1"/>
          <p:nvPr/>
        </p:nvSpPr>
        <p:spPr>
          <a:xfrm>
            <a:off x="914400" y="3006119"/>
            <a:ext cx="10363200" cy="10340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0"/>
              <a:buFont typeface="Arial"/>
              <a:buNone/>
            </a:pPr>
            <a:r>
              <a:rPr b="1" i="0" lang="en-US" sz="6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Infoavond OV 1</a:t>
            </a:r>
            <a:endParaRPr b="1" i="0" sz="6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38700" y="0"/>
            <a:ext cx="2514600" cy="2514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Google Shape;34;p1"/>
          <p:cNvCxnSpPr/>
          <p:nvPr/>
        </p:nvCxnSpPr>
        <p:spPr>
          <a:xfrm>
            <a:off x="5067300" y="5180376"/>
            <a:ext cx="2057400" cy="0"/>
          </a:xfrm>
          <a:prstGeom prst="straightConnector1">
            <a:avLst/>
          </a:prstGeom>
          <a:noFill/>
          <a:ln cap="flat" cmpd="sng" w="63500">
            <a:solidFill>
              <a:srgbClr val="E6007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" name="Google Shape;35;p1"/>
          <p:cNvSpPr txBox="1"/>
          <p:nvPr/>
        </p:nvSpPr>
        <p:spPr>
          <a:xfrm>
            <a:off x="2370551" y="5694834"/>
            <a:ext cx="7487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27 februari 2025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Klasindeling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1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11"/>
          <p:cNvSpPr txBox="1"/>
          <p:nvPr/>
        </p:nvSpPr>
        <p:spPr>
          <a:xfrm>
            <a:off x="2022764" y="1363029"/>
            <a:ext cx="9642900" cy="60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7 klassen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8437E"/>
                </a:solidFill>
              </a:rPr>
              <a:t>Leefklassen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Leefklas 1 &gt; leefklas 2 &gt; leefklas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Leerklassen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■"/>
            </a:pPr>
            <a:r>
              <a:rPr lang="en-US" sz="2000">
                <a:solidFill>
                  <a:srgbClr val="18437E"/>
                </a:solidFill>
              </a:rPr>
              <a:t>leer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klas 1 &gt; leerklas 2 &gt; werkklas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■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Structuurklas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8437E"/>
              </a:solidFill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Indeling volgens:</a:t>
            </a:r>
            <a:endParaRPr>
              <a:solidFill>
                <a:schemeClr val="dk1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Mogelijkheden / beperkingen</a:t>
            </a:r>
            <a:endParaRPr>
              <a:solidFill>
                <a:schemeClr val="dk1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Leeftijd</a:t>
            </a:r>
            <a:endParaRPr sz="2000">
              <a:solidFill>
                <a:srgbClr val="18437E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Groepssamenstelling</a:t>
            </a:r>
            <a:endParaRPr sz="2000">
              <a:solidFill>
                <a:srgbClr val="18437E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Leefklassen ↔ leerklassen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2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178" name="Google Shape;178;p12"/>
          <p:cNvGraphicFramePr/>
          <p:nvPr/>
        </p:nvGraphicFramePr>
        <p:xfrm>
          <a:off x="2233467" y="10914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{61EB60AA-4D3A-4BFE-A8B7-2FFA1FB47692}</a:tableStyleId>
              </a:tblPr>
              <a:tblGrid>
                <a:gridCol w="4410550"/>
                <a:gridCol w="2058800"/>
                <a:gridCol w="2221550"/>
              </a:tblGrid>
              <a:tr h="536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i="0" sz="2000" u="none" cap="none" strike="noStrike">
                        <a:solidFill>
                          <a:schemeClr val="accent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3850" marB="33850" marR="67700" marL="677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LEEFKLAS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LEERKLAS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chemeClr val="accent2"/>
                    </a:solidFill>
                  </a:tcPr>
                </a:tc>
              </a:tr>
              <a:tr h="98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WONEN</a:t>
                      </a:r>
                      <a:endParaRPr b="1" sz="1200" u="none" cap="none" strike="noStrike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boodschappen, koken, </a:t>
                      </a: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huishoudelijke vaardigheden, zelfzorg, uitstap, themawerking,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... 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</a:tr>
              <a:tr h="947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WERKEN</a:t>
                      </a:r>
                      <a:endParaRPr b="1" sz="1200" u="none" cap="none" strike="noStrike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tuinwerk, project mooimaker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s, </a:t>
                      </a:r>
                      <a:endParaRPr sz="1200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inpakwerk o.a. voor Savic, Coffee Delux</a:t>
                      </a:r>
                      <a:endParaRPr sz="1200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werkplekleren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 in het 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WZC ‘t Huis</a:t>
                      </a:r>
                      <a:endParaRPr sz="1200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3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accent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850" marB="33850" marR="67700" marL="6770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/>
                </a:tc>
              </a:tr>
              <a:tr h="1039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VRIJE TIJD</a:t>
                      </a:r>
                      <a:endParaRPr b="1" sz="1200" u="none" cap="none" strike="noStrike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zwemmen, 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sportieve activiteiten</a:t>
                      </a: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, crea, handvaardigheid, muziek, welness, snoezelen, Sherborne,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.</a:t>
                      </a: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..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</a:tr>
              <a:tr h="1081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OVERKOEPELENDE DOELEN</a:t>
                      </a:r>
                      <a:endParaRPr b="1" sz="1200" u="none" cap="none" strike="noStrike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SMOG</a:t>
                      </a: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, pictolezen, lezen, kringgesprek, actualiteit, </a:t>
                      </a:r>
                      <a:endParaRPr b="0" sz="1200" u="none" cap="none" strike="noStrike">
                        <a:solidFill>
                          <a:schemeClr val="accent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lang="en-US" sz="1200" u="none" cap="none" strike="noStrike">
                          <a:solidFill>
                            <a:schemeClr val="accent5"/>
                          </a:solidFill>
                        </a:rPr>
                        <a:t>kloklezen, eurorekenen,</a:t>
                      </a:r>
                      <a:r>
                        <a:rPr lang="en-US" sz="1200">
                          <a:solidFill>
                            <a:schemeClr val="accent5"/>
                          </a:solidFill>
                        </a:rPr>
                        <a:t>…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/>
                </a:tc>
              </a:tr>
              <a:tr h="57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accent5"/>
                          </a:solidFill>
                        </a:rPr>
                        <a:t>LEVENSBESCHOUWELIJK VAK</a:t>
                      </a:r>
                      <a:endParaRPr b="1" i="0" sz="12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17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accent5"/>
                          </a:solidFill>
                        </a:rPr>
                        <a:t>X </a:t>
                      </a:r>
                      <a:endParaRPr b="0" i="0" sz="1800" u="none" cap="none" strike="noStrike">
                        <a:solidFill>
                          <a:schemeClr val="accent5"/>
                        </a:solidFill>
                      </a:endParaRPr>
                    </a:p>
                  </a:txBody>
                  <a:tcPr marT="33850" marB="33850" marR="67700" marL="67700">
                    <a:solidFill>
                      <a:srgbClr val="FBD0DF"/>
                    </a:solidFill>
                  </a:tcPr>
                </a:tc>
              </a:tr>
            </a:tbl>
          </a:graphicData>
        </a:graphic>
      </p:graphicFrame>
      <p:sp>
        <p:nvSpPr>
          <p:cNvPr id="179" name="Google Shape;179;p12"/>
          <p:cNvSpPr/>
          <p:nvPr/>
        </p:nvSpPr>
        <p:spPr>
          <a:xfrm>
            <a:off x="2330450" y="1825625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Andere activiteiten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4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87" name="Google Shape;187;p14"/>
          <p:cNvSpPr txBox="1"/>
          <p:nvPr/>
        </p:nvSpPr>
        <p:spPr>
          <a:xfrm>
            <a:off x="1757464" y="1379929"/>
            <a:ext cx="9642900" cy="45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sportdag</a:t>
            </a:r>
            <a:endParaRPr sz="20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schoolreis</a:t>
            </a:r>
            <a:endParaRPr sz="20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Bootsea festival</a:t>
            </a:r>
            <a:endParaRPr sz="20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verschillende uitstapjes </a:t>
            </a:r>
            <a:endParaRPr sz="2000">
              <a:solidFill>
                <a:srgbClr val="18437E"/>
              </a:solidFill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•"/>
            </a:pPr>
            <a:r>
              <a:rPr lang="en-US" sz="2000">
                <a:solidFill>
                  <a:srgbClr val="18437E"/>
                </a:solidFill>
              </a:rPr>
              <a:t>Op kamp:</a:t>
            </a:r>
            <a:endParaRPr sz="2000">
              <a:solidFill>
                <a:srgbClr val="18437E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Bosklas</a:t>
            </a:r>
            <a:endParaRPr sz="2000">
              <a:solidFill>
                <a:srgbClr val="18437E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Beschermd wonen</a:t>
            </a:r>
            <a:endParaRPr>
              <a:solidFill>
                <a:schemeClr val="dk1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Snoezelkamp</a:t>
            </a:r>
            <a:endParaRPr sz="2000">
              <a:solidFill>
                <a:srgbClr val="18437E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2000">
                <a:solidFill>
                  <a:srgbClr val="18437E"/>
                </a:solidFill>
              </a:rPr>
              <a:t>Rock for Specials</a:t>
            </a:r>
            <a:endParaRPr sz="2000">
              <a:solidFill>
                <a:srgbClr val="18437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Wat na OV 1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5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95" name="Google Shape;195;p15"/>
          <p:cNvSpPr txBox="1"/>
          <p:nvPr/>
        </p:nvSpPr>
        <p:spPr>
          <a:xfrm>
            <a:off x="1955125" y="999400"/>
            <a:ext cx="9642900" cy="70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Doel: dagbesteding = niet betaalde arbeid </a:t>
            </a:r>
            <a:endParaRPr sz="2000">
              <a:solidFill>
                <a:srgbClr val="18437E"/>
              </a:solidFill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18437E"/>
              </a:solidFill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Dagcentrum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begeleide activiteiten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in groep 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in een voorziening VAPH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bv. in de branding, groep ubuntu, Althus, Mariënstede,... </a:t>
            </a:r>
            <a:endParaRPr sz="2000">
              <a:solidFill>
                <a:srgbClr val="18437E"/>
              </a:solidFill>
            </a:endParaRPr>
          </a:p>
          <a:p>
            <a:pPr indent="0" lvl="0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8437E"/>
              </a:solidFill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Begeleid werk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individueel werk 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arbeidspost buiten de voorziening 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ondersteund door een jobcoach </a:t>
            </a:r>
            <a:endParaRPr sz="2000">
              <a:solidFill>
                <a:srgbClr val="18437E"/>
              </a:solidFill>
            </a:endParaRPr>
          </a:p>
          <a:p>
            <a:pPr indent="-355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8437E"/>
              </a:buClr>
              <a:buSzPts val="2000"/>
              <a:buChar char="■"/>
            </a:pPr>
            <a:r>
              <a:rPr lang="en-US" sz="2000">
                <a:solidFill>
                  <a:srgbClr val="18437E"/>
                </a:solidFill>
              </a:rPr>
              <a:t>bv. in een rusthuis, kleuterschool, manège, winkel,... </a:t>
            </a:r>
            <a:endParaRPr sz="2000">
              <a:solidFill>
                <a:srgbClr val="18437E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Praktische info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1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Dagverloop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aphicFrame>
        <p:nvGraphicFramePr>
          <p:cNvPr id="210" name="Google Shape;210;p26"/>
          <p:cNvGraphicFramePr/>
          <p:nvPr/>
        </p:nvGraphicFramePr>
        <p:xfrm>
          <a:off x="1489762" y="11816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{1D196C41-B1A9-4809-BF54-AE634DBB2ACE}</a:tableStyleId>
              </a:tblPr>
              <a:tblGrid>
                <a:gridCol w="2722875"/>
                <a:gridCol w="27228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9u00 – 9u50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Lesuur 1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9u50 – 10u40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2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10u40 – 10u50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Speeltijd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10u50 – 11u40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3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11u40 – 12u30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4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12u30 – 13u30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Middagpauze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13u30 – 14u20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5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14u20 – 15u10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6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15u10 – 16u00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Lesuur 7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Maaltijden, busvervoer en internaat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7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18" name="Google Shape;218;p27"/>
          <p:cNvSpPr txBox="1"/>
          <p:nvPr/>
        </p:nvSpPr>
        <p:spPr>
          <a:xfrm>
            <a:off x="2022764" y="1363029"/>
            <a:ext cx="9642900" cy="60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MAALTIJDEN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eigen lunch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eigen lunch + soep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warme maaltijd 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VERVOER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Indien wij dichtsbijzijnde school zijn: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Gratis schoolbus (georganiseerd via De Lijn)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Of abonnement De Lijn / NMBS</a:t>
            </a:r>
            <a:endParaRPr sz="20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INTERNAAT 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Geen MFC-werking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Samenwerking met Kastor Polux of Zonnebloem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Communicatie met ouders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8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2022764" y="1363029"/>
            <a:ext cx="9642900" cy="341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Smartschool of schoolapp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Via telefoon of bericht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Via mail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Gesprek op afspraak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4 oudercontacten per jaar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Inschrijvingen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9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34" name="Google Shape;234;p29"/>
          <p:cNvSpPr txBox="1"/>
          <p:nvPr/>
        </p:nvSpPr>
        <p:spPr>
          <a:xfrm>
            <a:off x="2022764" y="1363029"/>
            <a:ext cx="9642900" cy="6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IAC verslag nodig </a:t>
            </a:r>
            <a:endParaRPr/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Aanmelden 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Maximumcapaciteit =</a:t>
            </a:r>
            <a:r>
              <a:rPr lang="en-US" sz="2000">
                <a:solidFill>
                  <a:srgbClr val="18437E"/>
                </a:solidFill>
              </a:rPr>
              <a:t>&gt; wachtlijst 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Eerst aanmelden</a:t>
            </a:r>
            <a:r>
              <a:rPr lang="en-US" sz="2000">
                <a:solidFill>
                  <a:srgbClr val="18437E"/>
                </a:solidFill>
              </a:rPr>
              <a:t>: 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mailen naar </a:t>
            </a:r>
            <a:r>
              <a:rPr b="0" i="0" lang="en-US" sz="2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nele.delrue@athe</a:t>
            </a:r>
            <a:r>
              <a:rPr lang="en-US" sz="2000" u="sng">
                <a:solidFill>
                  <a:schemeClr val="hlink"/>
                </a:solidFill>
                <a:hlinkClick r:id="rId5"/>
              </a:rPr>
              <a:t>na-terbruyninge.be</a:t>
            </a:r>
            <a:r>
              <a:rPr lang="en-US" sz="2000">
                <a:solidFill>
                  <a:srgbClr val="18437E"/>
                </a:solidFill>
              </a:rPr>
              <a:t> </a:t>
            </a:r>
            <a:endParaRPr sz="2000">
              <a:solidFill>
                <a:srgbClr val="18437E"/>
              </a:solidFill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Na de paasvakantie: beslissing 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18437E"/>
              </a:solidFill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Inschrijven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Bij voorkeur tijdens de opendeur 17/5 </a:t>
            </a:r>
            <a:endParaRPr sz="2000">
              <a:solidFill>
                <a:srgbClr val="18437E"/>
              </a:solidFill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en-US" sz="2000">
                <a:solidFill>
                  <a:srgbClr val="18437E"/>
                </a:solidFill>
              </a:rPr>
              <a:t>Meebrengen: </a:t>
            </a:r>
            <a:endParaRPr/>
          </a:p>
          <a:p>
            <a:pPr indent="-342900" lvl="2" marL="12573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ID kind + ouder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2573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Overgangsattest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Opendeurdag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22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42" name="Google Shape;242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1796" y="1912698"/>
            <a:ext cx="7745805" cy="4321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72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athena Ter Bruyninge</a:t>
            </a:r>
            <a:endParaRPr b="1" i="0" sz="72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3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Contactgegevens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3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50" name="Google Shape;250;p23"/>
          <p:cNvSpPr txBox="1"/>
          <p:nvPr/>
        </p:nvSpPr>
        <p:spPr>
          <a:xfrm>
            <a:off x="2022764" y="1363029"/>
            <a:ext cx="96429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athena campus Ter Bruyninge</a:t>
            </a:r>
            <a:b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Bruyningstraat 52, 8510 Marke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056 22 59 20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Campuscoördinator: Katrien Pauwels (</a:t>
            </a:r>
            <a:r>
              <a:rPr b="0" i="0" lang="en-US" sz="2000" u="sng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katrien.pauwels@athena-terbruyninge.be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Orthopedagoge: Nele Delrue (</a:t>
            </a:r>
            <a:r>
              <a:rPr b="0" i="0" lang="en-US" sz="2000" u="sng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nele.delrue@athena-terbruyninge.be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3"/>
          <p:cNvSpPr txBox="1"/>
          <p:nvPr/>
        </p:nvSpPr>
        <p:spPr>
          <a:xfrm>
            <a:off x="1492425" y="3922000"/>
            <a:ext cx="30000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3a718c29c4_0_14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33a718c29c4_0_14"/>
          <p:cNvSpPr txBox="1"/>
          <p:nvPr/>
        </p:nvSpPr>
        <p:spPr>
          <a:xfrm>
            <a:off x="914400" y="-1108364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59" name="Google Shape;259;g33a718c29c4_0_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02230" y="1853442"/>
            <a:ext cx="3894000" cy="3822350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g33a718c29c4_0_14"/>
          <p:cNvSpPr txBox="1"/>
          <p:nvPr/>
        </p:nvSpPr>
        <p:spPr>
          <a:xfrm>
            <a:off x="1678450" y="358650"/>
            <a:ext cx="3000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E6007E"/>
                </a:solidFill>
              </a:rPr>
              <a:t>Feedback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19707a4b86_0_0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Wie zijn wij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319707a4b86_0_0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50" name="Google Shape;50;g319707a4b86_0_0"/>
          <p:cNvSpPr txBox="1"/>
          <p:nvPr/>
        </p:nvSpPr>
        <p:spPr>
          <a:xfrm>
            <a:off x="2022764" y="1363029"/>
            <a:ext cx="9642900" cy="3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athena campus Ter Bruyninge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Vestiging Bruyningstraat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1: leven in een warme, ondersteunende omgeving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2: voorbereiding op begeleide tewerkstelling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4: ondersteuning naar een regulier diploma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Vestiging Weggevoerdenlaan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OV 3: klaar voor de arbeidsmarkt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9707a4b86_0_14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Waar staan we voor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319707a4b86_0_14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58" name="Google Shape;58;g319707a4b86_0_14"/>
          <p:cNvGrpSpPr/>
          <p:nvPr/>
        </p:nvGrpSpPr>
        <p:grpSpPr>
          <a:xfrm>
            <a:off x="3144963" y="2250225"/>
            <a:ext cx="6862401" cy="2639385"/>
            <a:chOff x="3018" y="1526846"/>
            <a:chExt cx="6862401" cy="2639385"/>
          </a:xfrm>
        </p:grpSpPr>
        <p:sp>
          <p:nvSpPr>
            <p:cNvPr id="59" name="Google Shape;59;g319707a4b86_0_14"/>
            <p:cNvSpPr/>
            <p:nvPr/>
          </p:nvSpPr>
          <p:spPr>
            <a:xfrm>
              <a:off x="3018" y="1526846"/>
              <a:ext cx="2639385" cy="2639385"/>
            </a:xfrm>
            <a:prstGeom prst="ellipse">
              <a:avLst/>
            </a:prstGeom>
            <a:solidFill>
              <a:srgbClr val="E71D61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g319707a4b86_0_14"/>
            <p:cNvSpPr txBox="1"/>
            <p:nvPr/>
          </p:nvSpPr>
          <p:spPr>
            <a:xfrm>
              <a:off x="389547" y="1913375"/>
              <a:ext cx="1866327" cy="1866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145250" spcFirstLastPara="1" rIns="145250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Traject op maat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g319707a4b86_0_14"/>
            <p:cNvSpPr/>
            <p:nvPr/>
          </p:nvSpPr>
          <p:spPr>
            <a:xfrm>
              <a:off x="2114526" y="1526846"/>
              <a:ext cx="2639385" cy="2639385"/>
            </a:xfrm>
            <a:prstGeom prst="ellipse">
              <a:avLst/>
            </a:prstGeom>
            <a:solidFill>
              <a:srgbClr val="9C24B0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g319707a4b86_0_14"/>
            <p:cNvSpPr txBox="1"/>
            <p:nvPr/>
          </p:nvSpPr>
          <p:spPr>
            <a:xfrm>
              <a:off x="2501055" y="1913375"/>
              <a:ext cx="1866327" cy="1866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145250" spcFirstLastPara="1" rIns="145250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Graag naar school gaan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g319707a4b86_0_14"/>
            <p:cNvSpPr/>
            <p:nvPr/>
          </p:nvSpPr>
          <p:spPr>
            <a:xfrm>
              <a:off x="4226034" y="1526846"/>
              <a:ext cx="2639385" cy="2639385"/>
            </a:xfrm>
            <a:prstGeom prst="ellipse">
              <a:avLst/>
            </a:prstGeom>
            <a:solidFill>
              <a:srgbClr val="6637B7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g319707a4b86_0_14"/>
            <p:cNvSpPr txBox="1"/>
            <p:nvPr/>
          </p:nvSpPr>
          <p:spPr>
            <a:xfrm>
              <a:off x="4612563" y="1913375"/>
              <a:ext cx="1866327" cy="1866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145250" spcFirstLastPara="1" rIns="145250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Maximale leerwinst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4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Maar ook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4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72" name="Google Shape;72;p24"/>
          <p:cNvGrpSpPr/>
          <p:nvPr/>
        </p:nvGrpSpPr>
        <p:grpSpPr>
          <a:xfrm>
            <a:off x="1493927" y="1027728"/>
            <a:ext cx="10174910" cy="2422597"/>
            <a:chOff x="1242" y="1139418"/>
            <a:chExt cx="10174910" cy="2422597"/>
          </a:xfrm>
        </p:grpSpPr>
        <p:sp>
          <p:nvSpPr>
            <p:cNvPr id="73" name="Google Shape;73;p24"/>
            <p:cNvSpPr/>
            <p:nvPr/>
          </p:nvSpPr>
          <p:spPr>
            <a:xfrm>
              <a:off x="1242" y="1139418"/>
              <a:ext cx="2422597" cy="2422597"/>
            </a:xfrm>
            <a:prstGeom prst="ellipse">
              <a:avLst/>
            </a:prstGeom>
            <a:solidFill>
              <a:srgbClr val="E71D61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4"/>
            <p:cNvSpPr txBox="1"/>
            <p:nvPr/>
          </p:nvSpPr>
          <p:spPr>
            <a:xfrm>
              <a:off x="356023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133300" spcFirstLastPara="1" rIns="133300" wrap="square" tIns="21575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Omgeving aangepast aan de noden van de leerlingen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24"/>
            <p:cNvSpPr/>
            <p:nvPr/>
          </p:nvSpPr>
          <p:spPr>
            <a:xfrm>
              <a:off x="1939320" y="1139418"/>
              <a:ext cx="2422597" cy="2422597"/>
            </a:xfrm>
            <a:prstGeom prst="ellipse">
              <a:avLst/>
            </a:prstGeom>
            <a:solidFill>
              <a:srgbClr val="9C24B0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4"/>
            <p:cNvSpPr txBox="1"/>
            <p:nvPr/>
          </p:nvSpPr>
          <p:spPr>
            <a:xfrm>
              <a:off x="2294101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133300" spcFirstLastPara="1" rIns="133300" wrap="square" tIns="21575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Verzorgde infrastructuur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24"/>
            <p:cNvSpPr/>
            <p:nvPr/>
          </p:nvSpPr>
          <p:spPr>
            <a:xfrm>
              <a:off x="3877399" y="1139418"/>
              <a:ext cx="2422597" cy="2422597"/>
            </a:xfrm>
            <a:prstGeom prst="ellipse">
              <a:avLst/>
            </a:prstGeom>
            <a:solidFill>
              <a:srgbClr val="6637B7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4"/>
            <p:cNvSpPr txBox="1"/>
            <p:nvPr/>
          </p:nvSpPr>
          <p:spPr>
            <a:xfrm>
              <a:off x="4232180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133300" spcFirstLastPara="1" rIns="133300" wrap="square" tIns="21575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School met duidelijkheid en structuur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24"/>
            <p:cNvSpPr/>
            <p:nvPr/>
          </p:nvSpPr>
          <p:spPr>
            <a:xfrm>
              <a:off x="5815477" y="1139418"/>
              <a:ext cx="2422597" cy="2422597"/>
            </a:xfrm>
            <a:prstGeom prst="ellipse">
              <a:avLst/>
            </a:prstGeom>
            <a:solidFill>
              <a:srgbClr val="3D51B4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4"/>
            <p:cNvSpPr txBox="1"/>
            <p:nvPr/>
          </p:nvSpPr>
          <p:spPr>
            <a:xfrm>
              <a:off x="6170258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133300" spcFirstLastPara="1" rIns="133300" wrap="square" tIns="21575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Focus op ‘leren door te doen’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24"/>
            <p:cNvSpPr/>
            <p:nvPr/>
          </p:nvSpPr>
          <p:spPr>
            <a:xfrm>
              <a:off x="7753555" y="1139418"/>
              <a:ext cx="2422597" cy="2422597"/>
            </a:xfrm>
            <a:prstGeom prst="ellipse">
              <a:avLst/>
            </a:prstGeom>
            <a:solidFill>
              <a:srgbClr val="1F96F3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4"/>
            <p:cNvSpPr txBox="1"/>
            <p:nvPr/>
          </p:nvSpPr>
          <p:spPr>
            <a:xfrm>
              <a:off x="8108336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133300" spcFirstLastPara="1" rIns="133300" wrap="square" tIns="21575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Buiten de schoolmuren gaan</a:t>
              </a:r>
              <a:endParaRPr b="0" i="0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" name="Google Shape;83;p24"/>
          <p:cNvGrpSpPr/>
          <p:nvPr/>
        </p:nvGrpSpPr>
        <p:grpSpPr>
          <a:xfrm>
            <a:off x="1493927" y="3846084"/>
            <a:ext cx="10174910" cy="2422597"/>
            <a:chOff x="1242" y="1139418"/>
            <a:chExt cx="10174910" cy="2422597"/>
          </a:xfrm>
        </p:grpSpPr>
        <p:sp>
          <p:nvSpPr>
            <p:cNvPr id="84" name="Google Shape;84;p24"/>
            <p:cNvSpPr/>
            <p:nvPr/>
          </p:nvSpPr>
          <p:spPr>
            <a:xfrm>
              <a:off x="1242" y="1139418"/>
              <a:ext cx="2422597" cy="2422597"/>
            </a:xfrm>
            <a:prstGeom prst="ellipse">
              <a:avLst/>
            </a:prstGeom>
            <a:solidFill>
              <a:srgbClr val="E71D61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4"/>
            <p:cNvSpPr txBox="1"/>
            <p:nvPr/>
          </p:nvSpPr>
          <p:spPr>
            <a:xfrm>
              <a:off x="356023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133300" spcFirstLastPara="1" rIns="133300" wrap="square" tIns="203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Aandacht voor samenwerken, communiceren en omgaan met anderen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4"/>
            <p:cNvSpPr/>
            <p:nvPr/>
          </p:nvSpPr>
          <p:spPr>
            <a:xfrm>
              <a:off x="1939320" y="1139418"/>
              <a:ext cx="2422597" cy="2422597"/>
            </a:xfrm>
            <a:prstGeom prst="ellipse">
              <a:avLst/>
            </a:prstGeom>
            <a:solidFill>
              <a:srgbClr val="9C24B0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4"/>
            <p:cNvSpPr txBox="1"/>
            <p:nvPr/>
          </p:nvSpPr>
          <p:spPr>
            <a:xfrm>
              <a:off x="2294101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133300" spcFirstLastPara="1" rIns="133300" wrap="square" tIns="203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Klein team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24"/>
            <p:cNvSpPr/>
            <p:nvPr/>
          </p:nvSpPr>
          <p:spPr>
            <a:xfrm>
              <a:off x="3877399" y="1139418"/>
              <a:ext cx="2422597" cy="2422597"/>
            </a:xfrm>
            <a:prstGeom prst="ellipse">
              <a:avLst/>
            </a:prstGeom>
            <a:solidFill>
              <a:srgbClr val="6637B7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4"/>
            <p:cNvSpPr txBox="1"/>
            <p:nvPr/>
          </p:nvSpPr>
          <p:spPr>
            <a:xfrm>
              <a:off x="4232180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133300" spcFirstLastPara="1" rIns="133300" wrap="square" tIns="203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Kleine klasgroepen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4"/>
            <p:cNvSpPr/>
            <p:nvPr/>
          </p:nvSpPr>
          <p:spPr>
            <a:xfrm>
              <a:off x="5815477" y="1139418"/>
              <a:ext cx="2422597" cy="2422597"/>
            </a:xfrm>
            <a:prstGeom prst="ellipse">
              <a:avLst/>
            </a:prstGeom>
            <a:solidFill>
              <a:srgbClr val="3D51B4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4"/>
            <p:cNvSpPr txBox="1"/>
            <p:nvPr/>
          </p:nvSpPr>
          <p:spPr>
            <a:xfrm>
              <a:off x="6170258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133300" spcFirstLastPara="1" rIns="133300" wrap="square" tIns="203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Professioneel zorgteam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24"/>
            <p:cNvSpPr/>
            <p:nvPr/>
          </p:nvSpPr>
          <p:spPr>
            <a:xfrm>
              <a:off x="7753555" y="1139418"/>
              <a:ext cx="2422597" cy="2422597"/>
            </a:xfrm>
            <a:prstGeom prst="ellipse">
              <a:avLst/>
            </a:prstGeom>
            <a:solidFill>
              <a:srgbClr val="1F96F3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4"/>
            <p:cNvSpPr txBox="1"/>
            <p:nvPr/>
          </p:nvSpPr>
          <p:spPr>
            <a:xfrm>
              <a:off x="8108336" y="1494199"/>
              <a:ext cx="1713035" cy="1713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133300" spcFirstLastPara="1" rIns="133300" wrap="square" tIns="203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Samenwerking brugfiguur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9707a4b86_0_21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Wie helpt ons daarbij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319707a4b86_0_21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101" name="Google Shape;101;g319707a4b86_0_21"/>
          <p:cNvGrpSpPr/>
          <p:nvPr/>
        </p:nvGrpSpPr>
        <p:grpSpPr>
          <a:xfrm>
            <a:off x="3572206" y="933185"/>
            <a:ext cx="5924317" cy="5924317"/>
            <a:chOff x="2079780" y="497"/>
            <a:chExt cx="5924317" cy="5924317"/>
          </a:xfrm>
        </p:grpSpPr>
        <p:sp>
          <p:nvSpPr>
            <p:cNvPr id="102" name="Google Shape;102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4400000" name="adj1"/>
                <a:gd fmla="val 16200000" name="adj2"/>
                <a:gd fmla="val 2310" name="adj3"/>
              </a:avLst>
            </a:prstGeom>
            <a:solidFill>
              <a:srgbClr val="9C24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2600000" name="adj1"/>
                <a:gd fmla="val 14400000" name="adj2"/>
                <a:gd fmla="val 2310" name="adj3"/>
              </a:avLst>
            </a:prstGeom>
            <a:solidFill>
              <a:srgbClr val="E71D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0800000" name="adj1"/>
                <a:gd fmla="val 12600000" name="adj2"/>
                <a:gd fmla="val 2310" name="adj3"/>
              </a:avLst>
            </a:prstGeom>
            <a:solidFill>
              <a:srgbClr val="1F96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9000000" name="adj1"/>
                <a:gd fmla="val 10800000" name="adj2"/>
                <a:gd fmla="val 2310" name="adj3"/>
              </a:avLst>
            </a:prstGeom>
            <a:solidFill>
              <a:srgbClr val="3D51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7200000" name="adj1"/>
                <a:gd fmla="val 9000000" name="adj2"/>
                <a:gd fmla="val 2310" name="adj3"/>
              </a:avLst>
            </a:prstGeom>
            <a:solidFill>
              <a:srgbClr val="663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5400000" name="adj1"/>
                <a:gd fmla="val 7200000" name="adj2"/>
                <a:gd fmla="val 2310" name="adj3"/>
              </a:avLst>
            </a:prstGeom>
            <a:solidFill>
              <a:srgbClr val="9C24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3600000" name="adj1"/>
                <a:gd fmla="val 5400000" name="adj2"/>
                <a:gd fmla="val 2310" name="adj3"/>
              </a:avLst>
            </a:prstGeom>
            <a:solidFill>
              <a:srgbClr val="E71D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800000" name="adj1"/>
                <a:gd fmla="val 3600000" name="adj2"/>
                <a:gd fmla="val 2310" name="adj3"/>
              </a:avLst>
            </a:prstGeom>
            <a:solidFill>
              <a:srgbClr val="1F96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0" name="adj1"/>
                <a:gd fmla="val 1800000" name="adj2"/>
                <a:gd fmla="val 2310" name="adj3"/>
              </a:avLst>
            </a:prstGeom>
            <a:solidFill>
              <a:srgbClr val="3D51B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9800000" name="adj1"/>
                <a:gd fmla="val 0" name="adj2"/>
                <a:gd fmla="val 2310" name="adj3"/>
              </a:avLst>
            </a:prstGeom>
            <a:solidFill>
              <a:srgbClr val="663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8000000" name="adj1"/>
                <a:gd fmla="val 19800000" name="adj2"/>
                <a:gd fmla="val 2310" name="adj3"/>
              </a:avLst>
            </a:prstGeom>
            <a:solidFill>
              <a:srgbClr val="9C24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g319707a4b86_0_21"/>
            <p:cNvSpPr/>
            <p:nvPr/>
          </p:nvSpPr>
          <p:spPr>
            <a:xfrm>
              <a:off x="2463597" y="384314"/>
              <a:ext cx="5156682" cy="5156682"/>
            </a:xfrm>
            <a:prstGeom prst="blockArc">
              <a:avLst>
                <a:gd fmla="val 16200000" name="adj1"/>
                <a:gd fmla="val 18000000" name="adj2"/>
                <a:gd fmla="val 2310" name="adj3"/>
              </a:avLst>
            </a:prstGeom>
            <a:solidFill>
              <a:srgbClr val="E71D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g319707a4b86_0_21"/>
            <p:cNvSpPr/>
            <p:nvPr/>
          </p:nvSpPr>
          <p:spPr>
            <a:xfrm>
              <a:off x="4451086" y="2371803"/>
              <a:ext cx="1181704" cy="1181704"/>
            </a:xfrm>
            <a:prstGeom prst="ellipse">
              <a:avLst/>
            </a:prstGeom>
            <a:solidFill>
              <a:srgbClr val="F3423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g319707a4b86_0_21"/>
            <p:cNvSpPr txBox="1"/>
            <p:nvPr/>
          </p:nvSpPr>
          <p:spPr>
            <a:xfrm>
              <a:off x="4624143" y="2544860"/>
              <a:ext cx="835590" cy="8355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Leerling</a:t>
              </a:r>
              <a:endParaRPr/>
            </a:p>
          </p:txBody>
        </p:sp>
        <p:sp>
          <p:nvSpPr>
            <p:cNvPr id="116" name="Google Shape;116;g319707a4b86_0_21"/>
            <p:cNvSpPr/>
            <p:nvPr/>
          </p:nvSpPr>
          <p:spPr>
            <a:xfrm>
              <a:off x="4628342" y="497"/>
              <a:ext cx="827193" cy="827193"/>
            </a:xfrm>
            <a:prstGeom prst="ellipse">
              <a:avLst/>
            </a:prstGeom>
            <a:solidFill>
              <a:srgbClr val="E71D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g319707a4b86_0_21"/>
            <p:cNvSpPr txBox="1"/>
            <p:nvPr/>
          </p:nvSpPr>
          <p:spPr>
            <a:xfrm>
              <a:off x="4749482" y="121637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Directeur</a:t>
              </a:r>
              <a:endParaRPr/>
            </a:p>
          </p:txBody>
        </p:sp>
        <p:sp>
          <p:nvSpPr>
            <p:cNvPr id="118" name="Google Shape;118;g319707a4b86_0_21"/>
            <p:cNvSpPr/>
            <p:nvPr/>
          </p:nvSpPr>
          <p:spPr>
            <a:xfrm>
              <a:off x="5902623" y="341939"/>
              <a:ext cx="827193" cy="827193"/>
            </a:xfrm>
            <a:prstGeom prst="ellipse">
              <a:avLst/>
            </a:prstGeom>
            <a:solidFill>
              <a:srgbClr val="9C24B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g319707a4b86_0_21"/>
            <p:cNvSpPr txBox="1"/>
            <p:nvPr/>
          </p:nvSpPr>
          <p:spPr>
            <a:xfrm>
              <a:off x="6023763" y="46307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Coördinator</a:t>
              </a:r>
              <a:endParaRPr/>
            </a:p>
          </p:txBody>
        </p:sp>
        <p:sp>
          <p:nvSpPr>
            <p:cNvPr id="120" name="Google Shape;120;g319707a4b86_0_21"/>
            <p:cNvSpPr/>
            <p:nvPr/>
          </p:nvSpPr>
          <p:spPr>
            <a:xfrm>
              <a:off x="6835462" y="1274778"/>
              <a:ext cx="827193" cy="827193"/>
            </a:xfrm>
            <a:prstGeom prst="ellipse">
              <a:avLst/>
            </a:prstGeom>
            <a:solidFill>
              <a:srgbClr val="6637B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g319707a4b86_0_21"/>
            <p:cNvSpPr txBox="1"/>
            <p:nvPr/>
          </p:nvSpPr>
          <p:spPr>
            <a:xfrm>
              <a:off x="6956602" y="1395918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Technisch adviseur</a:t>
              </a:r>
              <a:endParaRPr/>
            </a:p>
          </p:txBody>
        </p:sp>
        <p:sp>
          <p:nvSpPr>
            <p:cNvPr id="122" name="Google Shape;122;g319707a4b86_0_21"/>
            <p:cNvSpPr/>
            <p:nvPr/>
          </p:nvSpPr>
          <p:spPr>
            <a:xfrm>
              <a:off x="7176904" y="2549059"/>
              <a:ext cx="827193" cy="827193"/>
            </a:xfrm>
            <a:prstGeom prst="ellipse">
              <a:avLst/>
            </a:prstGeom>
            <a:solidFill>
              <a:srgbClr val="3D51B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g319707a4b86_0_21"/>
            <p:cNvSpPr txBox="1"/>
            <p:nvPr/>
          </p:nvSpPr>
          <p:spPr>
            <a:xfrm>
              <a:off x="7298044" y="267019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Orthope-dagoog</a:t>
              </a:r>
              <a:endParaRPr/>
            </a:p>
          </p:txBody>
        </p:sp>
        <p:sp>
          <p:nvSpPr>
            <p:cNvPr id="124" name="Google Shape;124;g319707a4b86_0_21"/>
            <p:cNvSpPr/>
            <p:nvPr/>
          </p:nvSpPr>
          <p:spPr>
            <a:xfrm>
              <a:off x="6835462" y="3823340"/>
              <a:ext cx="827193" cy="827193"/>
            </a:xfrm>
            <a:prstGeom prst="ellipse">
              <a:avLst/>
            </a:prstGeom>
            <a:solidFill>
              <a:srgbClr val="1F96F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g319707a4b86_0_21"/>
            <p:cNvSpPr txBox="1"/>
            <p:nvPr/>
          </p:nvSpPr>
          <p:spPr>
            <a:xfrm>
              <a:off x="6956602" y="3944480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Leerlingen-begeleiding</a:t>
              </a:r>
              <a:endParaRPr/>
            </a:p>
          </p:txBody>
        </p:sp>
        <p:sp>
          <p:nvSpPr>
            <p:cNvPr id="126" name="Google Shape;126;g319707a4b86_0_21"/>
            <p:cNvSpPr/>
            <p:nvPr/>
          </p:nvSpPr>
          <p:spPr>
            <a:xfrm>
              <a:off x="5902623" y="4756179"/>
              <a:ext cx="827193" cy="827193"/>
            </a:xfrm>
            <a:prstGeom prst="ellipse">
              <a:avLst/>
            </a:prstGeom>
            <a:solidFill>
              <a:srgbClr val="E71D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g319707a4b86_0_21"/>
            <p:cNvSpPr txBox="1"/>
            <p:nvPr/>
          </p:nvSpPr>
          <p:spPr>
            <a:xfrm>
              <a:off x="6023763" y="487731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Kine</a:t>
              </a:r>
              <a:endParaRPr/>
            </a:p>
          </p:txBody>
        </p:sp>
        <p:sp>
          <p:nvSpPr>
            <p:cNvPr id="128" name="Google Shape;128;g319707a4b86_0_21"/>
            <p:cNvSpPr/>
            <p:nvPr/>
          </p:nvSpPr>
          <p:spPr>
            <a:xfrm>
              <a:off x="4628342" y="5097621"/>
              <a:ext cx="827193" cy="827193"/>
            </a:xfrm>
            <a:prstGeom prst="ellipse">
              <a:avLst/>
            </a:prstGeom>
            <a:solidFill>
              <a:srgbClr val="9C24B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g319707a4b86_0_21"/>
            <p:cNvSpPr txBox="1"/>
            <p:nvPr/>
          </p:nvSpPr>
          <p:spPr>
            <a:xfrm>
              <a:off x="4749482" y="5218761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Logo</a:t>
              </a:r>
              <a:endParaRPr/>
            </a:p>
          </p:txBody>
        </p:sp>
        <p:sp>
          <p:nvSpPr>
            <p:cNvPr id="130" name="Google Shape;130;g319707a4b86_0_21"/>
            <p:cNvSpPr/>
            <p:nvPr/>
          </p:nvSpPr>
          <p:spPr>
            <a:xfrm>
              <a:off x="3354061" y="4756179"/>
              <a:ext cx="827193" cy="827193"/>
            </a:xfrm>
            <a:prstGeom prst="ellipse">
              <a:avLst/>
            </a:prstGeom>
            <a:solidFill>
              <a:srgbClr val="6637B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g319707a4b86_0_21"/>
            <p:cNvSpPr txBox="1"/>
            <p:nvPr/>
          </p:nvSpPr>
          <p:spPr>
            <a:xfrm>
              <a:off x="3475201" y="487731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Kinder-verzorging</a:t>
              </a:r>
              <a:endParaRPr/>
            </a:p>
          </p:txBody>
        </p:sp>
        <p:sp>
          <p:nvSpPr>
            <p:cNvPr id="132" name="Google Shape;132;g319707a4b86_0_21"/>
            <p:cNvSpPr/>
            <p:nvPr/>
          </p:nvSpPr>
          <p:spPr>
            <a:xfrm>
              <a:off x="2405121" y="3823340"/>
              <a:ext cx="859395" cy="827193"/>
            </a:xfrm>
            <a:prstGeom prst="ellipse">
              <a:avLst/>
            </a:prstGeom>
            <a:solidFill>
              <a:srgbClr val="3D51B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g319707a4b86_0_21"/>
            <p:cNvSpPr txBox="1"/>
            <p:nvPr/>
          </p:nvSpPr>
          <p:spPr>
            <a:xfrm>
              <a:off x="2530976" y="3944480"/>
              <a:ext cx="607685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Verpleeg-kundige</a:t>
              </a:r>
              <a:endParaRPr/>
            </a:p>
          </p:txBody>
        </p:sp>
        <p:sp>
          <p:nvSpPr>
            <p:cNvPr id="134" name="Google Shape;134;g319707a4b86_0_21"/>
            <p:cNvSpPr/>
            <p:nvPr/>
          </p:nvSpPr>
          <p:spPr>
            <a:xfrm>
              <a:off x="2079780" y="2549059"/>
              <a:ext cx="827193" cy="827193"/>
            </a:xfrm>
            <a:prstGeom prst="ellipse">
              <a:avLst/>
            </a:prstGeom>
            <a:solidFill>
              <a:srgbClr val="1F96F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g319707a4b86_0_21"/>
            <p:cNvSpPr txBox="1"/>
            <p:nvPr/>
          </p:nvSpPr>
          <p:spPr>
            <a:xfrm>
              <a:off x="2200920" y="267019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Onderhoudspersoneel</a:t>
              </a:r>
              <a:endParaRPr/>
            </a:p>
          </p:txBody>
        </p:sp>
        <p:sp>
          <p:nvSpPr>
            <p:cNvPr id="136" name="Google Shape;136;g319707a4b86_0_21"/>
            <p:cNvSpPr/>
            <p:nvPr/>
          </p:nvSpPr>
          <p:spPr>
            <a:xfrm>
              <a:off x="2421222" y="1274778"/>
              <a:ext cx="827193" cy="827193"/>
            </a:xfrm>
            <a:prstGeom prst="ellipse">
              <a:avLst/>
            </a:prstGeom>
            <a:solidFill>
              <a:srgbClr val="E71D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g319707a4b86_0_21"/>
            <p:cNvSpPr txBox="1"/>
            <p:nvPr/>
          </p:nvSpPr>
          <p:spPr>
            <a:xfrm>
              <a:off x="2542362" y="1395918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Secretariaat</a:t>
              </a:r>
              <a:endParaRPr/>
            </a:p>
          </p:txBody>
        </p:sp>
        <p:sp>
          <p:nvSpPr>
            <p:cNvPr id="138" name="Google Shape;138;g319707a4b86_0_21"/>
            <p:cNvSpPr/>
            <p:nvPr/>
          </p:nvSpPr>
          <p:spPr>
            <a:xfrm>
              <a:off x="3354061" y="341939"/>
              <a:ext cx="827193" cy="827193"/>
            </a:xfrm>
            <a:prstGeom prst="ellipse">
              <a:avLst/>
            </a:prstGeom>
            <a:solidFill>
              <a:srgbClr val="9C24B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g319707a4b86_0_21"/>
            <p:cNvSpPr txBox="1"/>
            <p:nvPr/>
          </p:nvSpPr>
          <p:spPr>
            <a:xfrm>
              <a:off x="3475201" y="463079"/>
              <a:ext cx="584913" cy="5849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Leer-krachten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198985b83c_2_3"/>
          <p:cNvSpPr txBox="1"/>
          <p:nvPr/>
        </p:nvSpPr>
        <p:spPr>
          <a:xfrm>
            <a:off x="1575553" y="2782500"/>
            <a:ext cx="10173000" cy="1089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72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OV 1</a:t>
            </a:r>
            <a:endParaRPr b="1" i="0" sz="72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3198985b83c_2_3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Filmpje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0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54" name="Google Shape;154;p10"/>
          <p:cNvSpPr txBox="1"/>
          <p:nvPr/>
        </p:nvSpPr>
        <p:spPr>
          <a:xfrm>
            <a:off x="2022764" y="1363029"/>
            <a:ext cx="9642900" cy="13849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215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/>
        </p:nvSpPr>
        <p:spPr>
          <a:xfrm>
            <a:off x="1492426" y="404850"/>
            <a:ext cx="10173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E6007E"/>
                </a:solidFill>
                <a:latin typeface="Arial"/>
                <a:ea typeface="Arial"/>
                <a:cs typeface="Arial"/>
                <a:sym typeface="Arial"/>
              </a:rPr>
              <a:t>Doelgroep</a:t>
            </a:r>
            <a:endParaRPr b="1" i="0" sz="4000" u="none" cap="none" strike="noStrike">
              <a:solidFill>
                <a:srgbClr val="E6007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914400" y="-110836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2022764" y="1363029"/>
            <a:ext cx="96429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Leerlingen tussen 13 – 21 jaar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18437E"/>
                </a:solidFill>
              </a:rPr>
              <a:t>OV1 type 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2, 3, 4, 6 </a:t>
            </a:r>
            <a:r>
              <a:rPr lang="en-US" sz="2000">
                <a:solidFill>
                  <a:srgbClr val="18437E"/>
                </a:solidFill>
              </a:rPr>
              <a:t>of</a:t>
            </a: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Maximaal 60 leerlingen ingedeeld in 7 klassen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18437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000" u="none" cap="none" strike="noStrike">
              <a:solidFill>
                <a:srgbClr val="18437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every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2024-11-15T12:22:21Z</dcterms:created>
  <dc:creator>Stefanie Demuzere</dc:creator>
</cp:coreProperties>
</file>